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Default Extension="sldx" ContentType="application/vnd.openxmlformats-officedocument.presentationml.slide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3" r:id="rId5"/>
    <p:sldId id="264" r:id="rId6"/>
    <p:sldId id="258" r:id="rId7"/>
    <p:sldId id="265" r:id="rId8"/>
    <p:sldId id="266" r:id="rId9"/>
    <p:sldId id="268" r:id="rId10"/>
    <p:sldId id="267" r:id="rId11"/>
    <p:sldId id="259" r:id="rId12"/>
    <p:sldId id="269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image" Target="../media/image2.emf"/><Relationship Id="rId4" Type="http://schemas.openxmlformats.org/officeDocument/2006/relationships/image" Target="../media/image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B886D7-F3B8-4E73-BB1C-4A6A0DEA2B8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374FE3-CF5A-46AA-9D5E-55967B0B071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6FD516-111D-490E-B48D-B7DDA22E75A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315F4D-690C-436D-A5AC-0DE37CC7B52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0689FE-2FB1-45B4-B97C-6A4EEEBF96B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702C7D-B4F6-47E1-8514-B9E977AABF5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3F8222-7F7F-416A-AB61-AB81E3145B3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41D1FA-2858-40E6-B9C7-F0F77BB9CE4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CB4295-959A-4AC8-A9B3-E34C5792216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7E0DFA-8AF5-4FB6-AC9C-5C9905949E3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BC49CE-E36B-4CD0-8476-2471E1F91B2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4CAD162-4AA0-4115-AD06-42FA90FF4CB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137A3C2-627A-4E47-99C0-73523336D6D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8482611-AB4F-41F3-A90E-1AD8F10B2CBA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Microsoft_Office_PowerPoint1.sldx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______Microsoft_Office_PowerPoint4.sldx"/><Relationship Id="rId5" Type="http://schemas.openxmlformats.org/officeDocument/2006/relationships/package" Target="../embeddings/______Microsoft_Office_PowerPoint3.sldx"/><Relationship Id="rId4" Type="http://schemas.openxmlformats.org/officeDocument/2006/relationships/package" Target="../embeddings/______Microsoft_Office_PowerPoint2.sldx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751138"/>
            <a:ext cx="7772400" cy="1470025"/>
          </a:xfrm>
        </p:spPr>
        <p:txBody>
          <a:bodyPr/>
          <a:lstStyle/>
          <a:p>
            <a:r>
              <a:rPr lang="ru-RU" sz="4000"/>
              <a:t>создание условий для формирования субъектной позиции будущего специалиста 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63713" y="765175"/>
            <a:ext cx="6872287" cy="8636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1400"/>
              <a:t>ДЕПАРТАМЕНТ ОБРАЗОВАНИЯ И НАУКИ КЕМЕРОВСКОЙ ОБЛАСТИ</a:t>
            </a:r>
          </a:p>
          <a:p>
            <a:pPr>
              <a:lnSpc>
                <a:spcPct val="80000"/>
              </a:lnSpc>
            </a:pPr>
            <a:r>
              <a:rPr lang="ru-RU" sz="1400"/>
              <a:t>государственное казенное профессиональное образовательное учреждение</a:t>
            </a:r>
          </a:p>
          <a:p>
            <a:pPr>
              <a:lnSpc>
                <a:spcPct val="80000"/>
              </a:lnSpc>
            </a:pPr>
            <a:r>
              <a:rPr lang="ru-RU" sz="1400"/>
              <a:t>Томь-Усинский энерготранспортный техникум</a:t>
            </a:r>
          </a:p>
        </p:txBody>
      </p:sp>
      <p:pic>
        <p:nvPicPr>
          <p:cNvPr id="2052" name="Рисунок 2" descr="F:\Логотип ТУ ЭТТ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60350"/>
            <a:ext cx="1727200" cy="160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88913"/>
            <a:ext cx="8507412" cy="503237"/>
          </a:xfrm>
        </p:spPr>
        <p:txBody>
          <a:bodyPr/>
          <a:lstStyle/>
          <a:p>
            <a:r>
              <a:rPr lang="ru-RU" sz="3200" b="1"/>
              <a:t>Технология интегрированного обучения</a:t>
            </a:r>
          </a:p>
        </p:txBody>
      </p:sp>
      <p:sp>
        <p:nvSpPr>
          <p:cNvPr id="3196" name="Rectangle 124"/>
          <p:cNvSpPr>
            <a:spLocks noChangeArrowheads="1"/>
          </p:cNvSpPr>
          <p:nvPr/>
        </p:nvSpPr>
        <p:spPr bwMode="auto">
          <a:xfrm>
            <a:off x="0" y="2314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3195" name="Object 123"/>
          <p:cNvGraphicFramePr>
            <a:graphicFrameLocks noChangeAspect="1"/>
          </p:cNvGraphicFramePr>
          <p:nvPr/>
        </p:nvGraphicFramePr>
        <p:xfrm>
          <a:off x="323850" y="836613"/>
          <a:ext cx="3960813" cy="2952750"/>
        </p:xfrm>
        <a:graphic>
          <a:graphicData uri="http://schemas.openxmlformats.org/presentationml/2006/ole">
            <p:oleObj spid="_x0000_s3195" name="Шаблон Microsoft Office PowerPoint 2007" r:id="rId3" imgW="4570530" imgH="3427618" progId="PowerPoint.Template.12">
              <p:embed/>
            </p:oleObj>
          </a:graphicData>
        </a:graphic>
      </p:graphicFrame>
      <p:sp>
        <p:nvSpPr>
          <p:cNvPr id="3198" name="Rectangle 126"/>
          <p:cNvSpPr>
            <a:spLocks noChangeArrowheads="1"/>
          </p:cNvSpPr>
          <p:nvPr/>
        </p:nvSpPr>
        <p:spPr bwMode="auto">
          <a:xfrm>
            <a:off x="0" y="2438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3197" name="Object 125"/>
          <p:cNvGraphicFramePr>
            <a:graphicFrameLocks noChangeAspect="1"/>
          </p:cNvGraphicFramePr>
          <p:nvPr/>
        </p:nvGraphicFramePr>
        <p:xfrm>
          <a:off x="5148263" y="908050"/>
          <a:ext cx="3736975" cy="2786063"/>
        </p:xfrm>
        <a:graphic>
          <a:graphicData uri="http://schemas.openxmlformats.org/presentationml/2006/ole">
            <p:oleObj spid="_x0000_s3197" name="Шаблон Microsoft Office PowerPoint 2007" r:id="rId4" imgW="4570530" imgH="3427618" progId="PowerPoint.Template.12">
              <p:embed/>
            </p:oleObj>
          </a:graphicData>
        </a:graphic>
      </p:graphicFrame>
      <p:sp>
        <p:nvSpPr>
          <p:cNvPr id="3200" name="Rectangle 128"/>
          <p:cNvSpPr>
            <a:spLocks noChangeArrowheads="1"/>
          </p:cNvSpPr>
          <p:nvPr/>
        </p:nvSpPr>
        <p:spPr bwMode="auto">
          <a:xfrm>
            <a:off x="0" y="24431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3199" name="Object 127"/>
          <p:cNvGraphicFramePr>
            <a:graphicFrameLocks noChangeAspect="1"/>
          </p:cNvGraphicFramePr>
          <p:nvPr/>
        </p:nvGraphicFramePr>
        <p:xfrm>
          <a:off x="5092700" y="3773488"/>
          <a:ext cx="3871913" cy="2882900"/>
        </p:xfrm>
        <a:graphic>
          <a:graphicData uri="http://schemas.openxmlformats.org/presentationml/2006/ole">
            <p:oleObj spid="_x0000_s3199" name="Шаблон Microsoft Office PowerPoint 2007" r:id="rId5" imgW="4570530" imgH="3427618" progId="PowerPoint.Template.12">
              <p:embed/>
            </p:oleObj>
          </a:graphicData>
        </a:graphic>
      </p:graphicFrame>
      <p:sp>
        <p:nvSpPr>
          <p:cNvPr id="3202" name="Rectangle 130"/>
          <p:cNvSpPr>
            <a:spLocks noChangeArrowheads="1"/>
          </p:cNvSpPr>
          <p:nvPr/>
        </p:nvSpPr>
        <p:spPr bwMode="auto">
          <a:xfrm>
            <a:off x="0" y="22574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3201" name="Object 129"/>
          <p:cNvGraphicFramePr>
            <a:graphicFrameLocks noChangeAspect="1"/>
          </p:cNvGraphicFramePr>
          <p:nvPr/>
        </p:nvGraphicFramePr>
        <p:xfrm>
          <a:off x="323850" y="3789363"/>
          <a:ext cx="3960813" cy="2952750"/>
        </p:xfrm>
        <a:graphic>
          <a:graphicData uri="http://schemas.openxmlformats.org/presentationml/2006/ole">
            <p:oleObj spid="_x0000_s3201" name="Шаблон Microsoft Office PowerPoint 2007" r:id="rId6" imgW="4570530" imgH="3427618" progId="PowerPoint.Template.12">
              <p:embed/>
            </p:oleObj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81" name="Group 89"/>
          <p:cNvGraphicFramePr>
            <a:graphicFrameLocks noGrp="1"/>
          </p:cNvGraphicFramePr>
          <p:nvPr>
            <p:ph/>
          </p:nvPr>
        </p:nvGraphicFramePr>
        <p:xfrm>
          <a:off x="179388" y="144463"/>
          <a:ext cx="8785225" cy="6524625"/>
        </p:xfrm>
        <a:graphic>
          <a:graphicData uri="http://schemas.openxmlformats.org/drawingml/2006/table">
            <a:tbl>
              <a:tblPr/>
              <a:tblGrid>
                <a:gridCol w="8785225"/>
              </a:tblGrid>
              <a:tr h="6524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81025" algn="l"/>
                          <a:tab pos="1163638" algn="l"/>
                          <a:tab pos="1744663" algn="l"/>
                          <a:tab pos="2327275" algn="l"/>
                          <a:tab pos="2908300" algn="l"/>
                          <a:tab pos="3489325" algn="l"/>
                          <a:tab pos="4071938" algn="l"/>
                          <a:tab pos="4652963" algn="l"/>
                          <a:tab pos="5235575" algn="l"/>
                          <a:tab pos="5816600" algn="l"/>
                          <a:tab pos="6397625" algn="l"/>
                          <a:tab pos="6980238" algn="l"/>
                          <a:tab pos="7561263" algn="l"/>
                          <a:tab pos="8143875" algn="l"/>
                          <a:tab pos="8724900" algn="l"/>
                          <a:tab pos="9305925" algn="l"/>
                        </a:tabLst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Цели</a:t>
                      </a:r>
                      <a:endParaRPr kumimoji="0" lang="ru-RU" sz="32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81025" algn="l"/>
                          <a:tab pos="1163638" algn="l"/>
                          <a:tab pos="1744663" algn="l"/>
                          <a:tab pos="2327275" algn="l"/>
                          <a:tab pos="2908300" algn="l"/>
                          <a:tab pos="3489325" algn="l"/>
                          <a:tab pos="4071938" algn="l"/>
                          <a:tab pos="4652963" algn="l"/>
                          <a:tab pos="5235575" algn="l"/>
                          <a:tab pos="5816600" algn="l"/>
                          <a:tab pos="6397625" algn="l"/>
                          <a:tab pos="6980238" algn="l"/>
                          <a:tab pos="7561263" algn="l"/>
                          <a:tab pos="8143875" algn="l"/>
                          <a:tab pos="8724900" algn="l"/>
                          <a:tab pos="9305925" algn="l"/>
                        </a:tabLst>
                      </a:pPr>
                      <a:r>
                        <a:rPr kumimoji="0" lang="ru-RU" sz="2000" b="1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Образовательные:</a:t>
                      </a:r>
                      <a:r>
                        <a:rPr kumimoji="0" lang="ru-RU" sz="20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20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81025" algn="l"/>
                          <a:tab pos="1163638" algn="l"/>
                          <a:tab pos="1744663" algn="l"/>
                          <a:tab pos="2327275" algn="l"/>
                          <a:tab pos="2908300" algn="l"/>
                          <a:tab pos="3489325" algn="l"/>
                          <a:tab pos="4071938" algn="l"/>
                          <a:tab pos="4652963" algn="l"/>
                          <a:tab pos="5235575" algn="l"/>
                          <a:tab pos="5816600" algn="l"/>
                          <a:tab pos="6397625" algn="l"/>
                          <a:tab pos="6980238" algn="l"/>
                          <a:tab pos="7561263" algn="l"/>
                          <a:tab pos="8143875" algn="l"/>
                          <a:tab pos="8724900" algn="l"/>
                          <a:tab pos="9305925" algn="l"/>
                        </a:tabLst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-создать условия для обобщения и систематизации знаний материала  о з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начительной роли стандартизации при создании  образцов вооружения и военной техники для Красной Армии 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в период основных исторических событий  ВОВ (</a:t>
                      </a: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компоненты ОК1</a:t>
                      </a: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)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;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81025" algn="l"/>
                          <a:tab pos="1163638" algn="l"/>
                          <a:tab pos="1744663" algn="l"/>
                          <a:tab pos="2327275" algn="l"/>
                          <a:tab pos="2908300" algn="l"/>
                          <a:tab pos="3489325" algn="l"/>
                          <a:tab pos="4071938" algn="l"/>
                          <a:tab pos="4652963" algn="l"/>
                          <a:tab pos="5235575" algn="l"/>
                          <a:tab pos="5816600" algn="l"/>
                          <a:tab pos="6397625" algn="l"/>
                          <a:tab pos="6980238" algn="l"/>
                          <a:tab pos="7561263" algn="l"/>
                          <a:tab pos="8143875" algn="l"/>
                          <a:tab pos="8724900" algn="l"/>
                          <a:tab pos="9305925" algn="l"/>
                        </a:tabLst>
                      </a:pPr>
                      <a:r>
                        <a:rPr kumimoji="0" lang="ru-RU" sz="2000" b="1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Развивающие:</a:t>
                      </a:r>
                      <a:r>
                        <a:rPr kumimoji="0" lang="ru-RU" sz="20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endParaRPr kumimoji="0" lang="ru-RU" sz="20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81025" algn="l"/>
                          <a:tab pos="1163638" algn="l"/>
                          <a:tab pos="1744663" algn="l"/>
                          <a:tab pos="2327275" algn="l"/>
                          <a:tab pos="2908300" algn="l"/>
                          <a:tab pos="3489325" algn="l"/>
                          <a:tab pos="4071938" algn="l"/>
                          <a:tab pos="4652963" algn="l"/>
                          <a:tab pos="5235575" algn="l"/>
                          <a:tab pos="5816600" algn="l"/>
                          <a:tab pos="6397625" algn="l"/>
                          <a:tab pos="6980238" algn="l"/>
                          <a:tab pos="7561263" algn="l"/>
                          <a:tab pos="8143875" algn="l"/>
                          <a:tab pos="8724900" algn="l"/>
                          <a:tab pos="9305925" algn="l"/>
                        </a:tabLst>
                      </a:pP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-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обеспечить  формирование умений поиска  информации через информационно-коммуникационные технологии</a:t>
                      </a: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(</a:t>
                      </a: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компоненты ОК 2</a:t>
                      </a: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81025" algn="l"/>
                          <a:tab pos="1163638" algn="l"/>
                          <a:tab pos="1744663" algn="l"/>
                          <a:tab pos="2327275" algn="l"/>
                          <a:tab pos="2908300" algn="l"/>
                          <a:tab pos="3489325" algn="l"/>
                          <a:tab pos="4071938" algn="l"/>
                          <a:tab pos="4652963" algn="l"/>
                          <a:tab pos="5235575" algn="l"/>
                          <a:tab pos="5816600" algn="l"/>
                          <a:tab pos="6397625" algn="l"/>
                          <a:tab pos="6980238" algn="l"/>
                          <a:tab pos="7561263" algn="l"/>
                          <a:tab pos="8143875" algn="l"/>
                          <a:tab pos="8724900" algn="l"/>
                          <a:tab pos="9305925" algn="l"/>
                        </a:tabLst>
                      </a:pP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компоненты ОК 4</a:t>
                      </a: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, </a:t>
                      </a: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ОК 5</a:t>
                      </a: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)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81025" algn="l"/>
                          <a:tab pos="1163638" algn="l"/>
                          <a:tab pos="1744663" algn="l"/>
                          <a:tab pos="2327275" algn="l"/>
                          <a:tab pos="2908300" algn="l"/>
                          <a:tab pos="3489325" algn="l"/>
                          <a:tab pos="4071938" algn="l"/>
                          <a:tab pos="4652963" algn="l"/>
                          <a:tab pos="5235575" algn="l"/>
                          <a:tab pos="5816600" algn="l"/>
                          <a:tab pos="6397625" algn="l"/>
                          <a:tab pos="6980238" algn="l"/>
                          <a:tab pos="7561263" algn="l"/>
                          <a:tab pos="8143875" algn="l"/>
                          <a:tab pos="8724900" algn="l"/>
                          <a:tab pos="9305925" algn="l"/>
                        </a:tabLst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-обеспечить развитие умений систематизировать, анализировать и обобщать неупорядоченную информацию; различать в ней факты и мнения, аргументы и выводы</a:t>
                      </a: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(</a:t>
                      </a: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компоненты</a:t>
                      </a: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ОК6</a:t>
                      </a: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)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81025" algn="l"/>
                          <a:tab pos="1163638" algn="l"/>
                          <a:tab pos="1744663" algn="l"/>
                          <a:tab pos="2327275" algn="l"/>
                          <a:tab pos="2908300" algn="l"/>
                          <a:tab pos="3489325" algn="l"/>
                          <a:tab pos="4071938" algn="l"/>
                          <a:tab pos="4652963" algn="l"/>
                          <a:tab pos="5235575" algn="l"/>
                          <a:tab pos="5816600" algn="l"/>
                          <a:tab pos="6397625" algn="l"/>
                          <a:tab pos="6980238" algn="l"/>
                          <a:tab pos="7561263" algn="l"/>
                          <a:tab pos="8143875" algn="l"/>
                          <a:tab pos="8724900" algn="l"/>
                          <a:tab pos="9305925" algn="l"/>
                        </a:tabLst>
                      </a:pPr>
                      <a:r>
                        <a:rPr kumimoji="0" lang="ru-RU" sz="2000" b="1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Воспитательные: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81025" algn="l"/>
                          <a:tab pos="1163638" algn="l"/>
                          <a:tab pos="1744663" algn="l"/>
                          <a:tab pos="2327275" algn="l"/>
                          <a:tab pos="2908300" algn="l"/>
                          <a:tab pos="3489325" algn="l"/>
                          <a:tab pos="4071938" algn="l"/>
                          <a:tab pos="4652963" algn="l"/>
                          <a:tab pos="5235575" algn="l"/>
                          <a:tab pos="5816600" algn="l"/>
                          <a:tab pos="6397625" algn="l"/>
                          <a:tab pos="6980238" algn="l"/>
                          <a:tab pos="7561263" algn="l"/>
                          <a:tab pos="8143875" algn="l"/>
                          <a:tab pos="8724900" algn="l"/>
                          <a:tab pos="9305925" algn="l"/>
                        </a:tabLst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-способствовать формированию умения работать и позитивно общаться в коллективе и команде </a:t>
                      </a: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(</a:t>
                      </a: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компоненты</a:t>
                      </a: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ОК6</a:t>
                      </a: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);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>
                          <a:tab pos="581025" algn="l"/>
                          <a:tab pos="1163638" algn="l"/>
                          <a:tab pos="1744663" algn="l"/>
                          <a:tab pos="2327275" algn="l"/>
                          <a:tab pos="2908300" algn="l"/>
                          <a:tab pos="3489325" algn="l"/>
                          <a:tab pos="4071938" algn="l"/>
                          <a:tab pos="4652963" algn="l"/>
                          <a:tab pos="5235575" algn="l"/>
                          <a:tab pos="5816600" algn="l"/>
                          <a:tab pos="6397625" algn="l"/>
                          <a:tab pos="6980238" algn="l"/>
                          <a:tab pos="7561263" algn="l"/>
                          <a:tab pos="8143875" algn="l"/>
                          <a:tab pos="8724900" algn="l"/>
                          <a:tab pos="9305925" algn="l"/>
                        </a:tabLst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способствовать 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формированию гражданских качеств личности</a:t>
                      </a: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(</a:t>
                      </a: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компонент</a:t>
                      </a: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ы </a:t>
                      </a: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ОК.1</a:t>
                      </a: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)</a:t>
                      </a:r>
                      <a:endParaRPr kumimoji="0" lang="ru-RU" sz="20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81025" algn="l"/>
                          <a:tab pos="1163638" algn="l"/>
                          <a:tab pos="1744663" algn="l"/>
                          <a:tab pos="2327275" algn="l"/>
                          <a:tab pos="2908300" algn="l"/>
                          <a:tab pos="3489325" algn="l"/>
                          <a:tab pos="4071938" algn="l"/>
                          <a:tab pos="4652963" algn="l"/>
                          <a:tab pos="5235575" algn="l"/>
                          <a:tab pos="5816600" algn="l"/>
                          <a:tab pos="6397625" algn="l"/>
                          <a:tab pos="6980238" algn="l"/>
                          <a:tab pos="7561263" algn="l"/>
                          <a:tab pos="8143875" algn="l"/>
                          <a:tab pos="8724900" algn="l"/>
                          <a:tab pos="9305925" algn="l"/>
                        </a:tabLst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8964613" cy="633412"/>
          </a:xfrm>
        </p:spPr>
        <p:txBody>
          <a:bodyPr/>
          <a:lstStyle/>
          <a:p>
            <a:r>
              <a:rPr lang="ru-RU" sz="2800" b="1"/>
              <a:t>Правила поведения  и  работы в микрогруппах</a:t>
            </a:r>
            <a:br>
              <a:rPr lang="ru-RU" sz="2800" b="1"/>
            </a:br>
            <a:endParaRPr lang="ru-RU" sz="2800" b="1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765175"/>
            <a:ext cx="8713788" cy="5903913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z="2400" i="1"/>
              <a:t>Правильно распределить роли в микрогруппе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z="2400" i="1"/>
              <a:t>Каждый член команды должен работать над заданием, не отвлекаться и не отвлекать других членов группы;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z="2400" i="1"/>
              <a:t>Соблюдать правила:  «в одно и то же время говорит только один человек», «не прерывать друг друга», «не ругать без доказательств не понравившиеся доводы или собеседника» 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z="2400" i="1"/>
              <a:t>Соблюдать дружелюбие, вежливость – люди не должны бояться высказывать честно и открыто свое мнение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z="2400" i="1"/>
              <a:t>Соблюдать равенство – каждый из участников имеет равные права и время для высказывания, одобрения и возражений, все мнения равны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z="2400" i="1"/>
              <a:t>Соблюдать  уважение – участники должны высказывать уважение и заботу каждому, вне зависимости от мнения, которое он высказал, и поста, который занимает высказывающийся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ru-RU" sz="2400" i="1"/>
              <a:t>Уважается только суть высказывания каждого члена группы, а не авторитет, на который ссылаются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100_48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463"/>
            <a:ext cx="9144000" cy="68564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81075"/>
          </a:xfrm>
        </p:spPr>
        <p:txBody>
          <a:bodyPr/>
          <a:lstStyle/>
          <a:p>
            <a:r>
              <a:rPr lang="ru-RU" sz="3200" b="1"/>
              <a:t>Конкурс профессионального мастерства</a:t>
            </a:r>
          </a:p>
        </p:txBody>
      </p:sp>
      <p:graphicFrame>
        <p:nvGraphicFramePr>
          <p:cNvPr id="4157" name="Group 61"/>
          <p:cNvGraphicFramePr>
            <a:graphicFrameLocks noGrp="1"/>
          </p:cNvGraphicFramePr>
          <p:nvPr>
            <p:ph idx="1"/>
          </p:nvPr>
        </p:nvGraphicFramePr>
        <p:xfrm>
          <a:off x="179388" y="1052513"/>
          <a:ext cx="8785225" cy="5545139"/>
        </p:xfrm>
        <a:graphic>
          <a:graphicData uri="http://schemas.openxmlformats.org/drawingml/2006/table">
            <a:tbl>
              <a:tblPr/>
              <a:tblGrid>
                <a:gridCol w="1871662"/>
                <a:gridCol w="6913563"/>
              </a:tblGrid>
              <a:tr h="6492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Цель: 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Повышение качества профессиональной подготовки обучающихся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Задачи: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91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-Обучающая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закрепить навыки применения стандартной терминологии;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укрепление связи теоретического и практического обучения.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59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-Развивающая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развитие познавательных интересов, самоконтроля;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способствовать формированию навыков  самостоятельной работы;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развитие умения строить алгоритм действий, осуществления коррекции собственной деятельности;  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209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-Воспитательная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 воспитание информационной культуры, внимательности, аккуратности, дисциплинированности, усидчивости,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 формирование поисковой самостоятельности  и  коммуникативных качеств  учащихся;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повышение престижа специальности в современных условиях среди молодежи;  развитие профессиональных умений и навыков обучающихся;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DSC000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897438" cy="3673475"/>
          </a:xfrm>
          <a:prstGeom prst="rect">
            <a:avLst/>
          </a:prstGeom>
          <a:noFill/>
        </p:spPr>
      </p:pic>
      <p:pic>
        <p:nvPicPr>
          <p:cNvPr id="13317" name="Picture 5" descr="DSC0005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638" y="0"/>
            <a:ext cx="5106987" cy="3830638"/>
          </a:xfrm>
          <a:prstGeom prst="rect">
            <a:avLst/>
          </a:prstGeom>
          <a:noFill/>
        </p:spPr>
      </p:pic>
      <p:pic>
        <p:nvPicPr>
          <p:cNvPr id="13318" name="Picture 6" descr="DSC0005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150" y="3076575"/>
            <a:ext cx="5041900" cy="37814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27" name="Rectangle 19"/>
          <p:cNvSpPr>
            <a:spLocks noChangeArrowheads="1"/>
          </p:cNvSpPr>
          <p:nvPr/>
        </p:nvSpPr>
        <p:spPr bwMode="auto">
          <a:xfrm>
            <a:off x="1062038" y="1530350"/>
            <a:ext cx="1897062" cy="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17442" name="Rectangle 34"/>
          <p:cNvSpPr>
            <a:spLocks noChangeArrowheads="1"/>
          </p:cNvSpPr>
          <p:nvPr/>
        </p:nvSpPr>
        <p:spPr bwMode="auto">
          <a:xfrm>
            <a:off x="0" y="1271588"/>
            <a:ext cx="1897063" cy="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17461" name="Group 53"/>
          <p:cNvGraphicFramePr>
            <a:graphicFrameLocks noGrp="1"/>
          </p:cNvGraphicFramePr>
          <p:nvPr/>
        </p:nvGraphicFramePr>
        <p:xfrm>
          <a:off x="468313" y="692150"/>
          <a:ext cx="7848600" cy="5699760"/>
        </p:xfrm>
        <a:graphic>
          <a:graphicData uri="http://schemas.openxmlformats.org/drawingml/2006/table">
            <a:tbl>
              <a:tblPr/>
              <a:tblGrid>
                <a:gridCol w="2120900"/>
                <a:gridCol w="5727700"/>
              </a:tblGrid>
              <a:tr h="5692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47700" algn="l"/>
                        </a:tabLst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/>
                      </a:r>
                      <a:b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47700" algn="l"/>
                        </a:tabLst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47700" algn="l"/>
                        </a:tabLst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47700" algn="l"/>
                        </a:tabLst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47700" algn="l"/>
                        </a:tabLst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47700" algn="l"/>
                        </a:tabLst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47700" algn="l"/>
                        </a:tabLst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47700" algn="l"/>
                        </a:tabLst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47700" algn="l"/>
                        </a:tabLst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47700" algn="l"/>
                        </a:tabLst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47700" algn="l"/>
                        </a:tabLst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47700" algn="l"/>
                        </a:tabLst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47700" algn="l"/>
                        </a:tabLst>
                      </a:pPr>
                      <a:endParaRPr kumimoji="0" 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47700" algn="l"/>
                        </a:tabLst>
                      </a:pPr>
                      <a:r>
                        <a:rPr kumimoji="0" 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государственное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47700" algn="l"/>
                        </a:tabLst>
                      </a:pPr>
                      <a:r>
                        <a:rPr kumimoji="0" 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казенное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47700" algn="l"/>
                        </a:tabLst>
                      </a:pPr>
                      <a:r>
                        <a:rPr kumimoji="0" 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профессиональное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47700" algn="l"/>
                        </a:tabLst>
                      </a:pPr>
                      <a:r>
                        <a:rPr kumimoji="0" 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образовательное учреждение 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47700" algn="l"/>
                        </a:tabLst>
                      </a:pPr>
                      <a:r>
                        <a:rPr kumimoji="0" 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«Томь-Усинский энерготранспортный техникум</a:t>
                      </a: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47700" algn="l"/>
                        </a:tabLst>
                      </a:pPr>
                      <a:r>
                        <a:rPr kumimoji="0" 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г. Мыски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47700" algn="l"/>
                        </a:tabLst>
                      </a:pPr>
                      <a:r>
                        <a:rPr kumimoji="0" 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052638" algn="l"/>
                        </a:tabLst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8480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СЕРТИФИКАТ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052638" algn="l"/>
                        </a:tabLst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052638" algn="l"/>
                        </a:tabLst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вручается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052638" algn="l"/>
                        </a:tabLst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052638" algn="l"/>
                        </a:tabLst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команде  группы </a:t>
                      </a: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ТРУК-1-14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052638" algn="l"/>
                        </a:tabLst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052638" algn="l"/>
                        </a:tabLst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 победу в конкурсе профессионального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052638" algn="l"/>
                        </a:tabLst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052638" algn="l"/>
                        </a:tabLst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мастерства, проводимого в рамках Всемирного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052638" algn="l"/>
                        </a:tabLst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052638" algn="l"/>
                        </a:tabLst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дня стандартизации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052638" algn="l"/>
                        </a:tabLst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052638" algn="l"/>
                        </a:tabLst>
                      </a:pP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052638" algn="l"/>
                        </a:tabLst>
                      </a:pP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052638" algn="l"/>
                        </a:tabLst>
                      </a:pP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052638" algn="l"/>
                        </a:tabLst>
                      </a:pP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052638" algn="l"/>
                        </a:tabLst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Директор ГК ПОУ                                                                               «14»октября 2016  года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7456" name="Рисунок 2" descr="Логотип ТУ ЭТ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1341438"/>
            <a:ext cx="1541463" cy="14303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0"/>
            <a:ext cx="8229600" cy="1143000"/>
          </a:xfrm>
        </p:spPr>
        <p:txBody>
          <a:bodyPr/>
          <a:lstStyle/>
          <a:p>
            <a:r>
              <a:rPr lang="ru-RU" sz="3200" b="1"/>
              <a:t>Воспитательное мероприятие «Всемирный день стандартизации»</a:t>
            </a:r>
          </a:p>
        </p:txBody>
      </p:sp>
      <p:graphicFrame>
        <p:nvGraphicFramePr>
          <p:cNvPr id="19486" name="Group 30"/>
          <p:cNvGraphicFramePr>
            <a:graphicFrameLocks noGrp="1"/>
          </p:cNvGraphicFramePr>
          <p:nvPr>
            <p:ph idx="1"/>
          </p:nvPr>
        </p:nvGraphicFramePr>
        <p:xfrm>
          <a:off x="34925" y="1052513"/>
          <a:ext cx="8964613" cy="5616575"/>
        </p:xfrm>
        <a:graphic>
          <a:graphicData uri="http://schemas.openxmlformats.org/drawingml/2006/table">
            <a:tbl>
              <a:tblPr/>
              <a:tblGrid>
                <a:gridCol w="849313"/>
                <a:gridCol w="8115300"/>
              </a:tblGrid>
              <a:tr h="56165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Цели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81025" algn="l"/>
                          <a:tab pos="1163638" algn="l"/>
                          <a:tab pos="1744663" algn="l"/>
                          <a:tab pos="2327275" algn="l"/>
                          <a:tab pos="2908300" algn="l"/>
                          <a:tab pos="3489325" algn="l"/>
                          <a:tab pos="4071938" algn="l"/>
                          <a:tab pos="4652963" algn="l"/>
                          <a:tab pos="5235575" algn="l"/>
                          <a:tab pos="5816600" algn="l"/>
                          <a:tab pos="6397625" algn="l"/>
                          <a:tab pos="6980238" algn="l"/>
                          <a:tab pos="7561263" algn="l"/>
                          <a:tab pos="8143875" algn="l"/>
                          <a:tab pos="8724900" algn="l"/>
                          <a:tab pos="9305925" algn="l"/>
                        </a:tabLst>
                      </a:pP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Образовательные: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81025" algn="l"/>
                          <a:tab pos="1163638" algn="l"/>
                          <a:tab pos="1744663" algn="l"/>
                          <a:tab pos="2327275" algn="l"/>
                          <a:tab pos="2908300" algn="l"/>
                          <a:tab pos="3489325" algn="l"/>
                          <a:tab pos="4071938" algn="l"/>
                          <a:tab pos="4652963" algn="l"/>
                          <a:tab pos="5235575" algn="l"/>
                          <a:tab pos="5816600" algn="l"/>
                          <a:tab pos="6397625" algn="l"/>
                          <a:tab pos="6980238" algn="l"/>
                          <a:tab pos="7561263" algn="l"/>
                          <a:tab pos="8143875" algn="l"/>
                          <a:tab pos="8724900" algn="l"/>
                          <a:tab pos="9305925" algn="l"/>
                        </a:tabLst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-создать условия для обобщения и систематизации знаний материала  о стандартизации и техническом регулировании(</a:t>
                      </a: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ОК1</a:t>
                      </a: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)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; обеспечить соблюдение  приемов и правил работы с содержанием стандарта (</a:t>
                      </a: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ПК 2.2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  Проверять правильность выполнения пунктов стандартов и других документов по стандартизации на продукцию и   технологические процессы ее изготовления)</a:t>
                      </a: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81025" algn="l"/>
                          <a:tab pos="1163638" algn="l"/>
                          <a:tab pos="1744663" algn="l"/>
                          <a:tab pos="2327275" algn="l"/>
                          <a:tab pos="2908300" algn="l"/>
                          <a:tab pos="3489325" algn="l"/>
                          <a:tab pos="4071938" algn="l"/>
                          <a:tab pos="4652963" algn="l"/>
                          <a:tab pos="5235575" algn="l"/>
                          <a:tab pos="5816600" algn="l"/>
                          <a:tab pos="6397625" algn="l"/>
                          <a:tab pos="6980238" algn="l"/>
                          <a:tab pos="7561263" algn="l"/>
                          <a:tab pos="8143875" algn="l"/>
                          <a:tab pos="8724900" algn="l"/>
                          <a:tab pos="9305925" algn="l"/>
                        </a:tabLst>
                      </a:pP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Развивающие: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81025" algn="l"/>
                          <a:tab pos="1163638" algn="l"/>
                          <a:tab pos="1744663" algn="l"/>
                          <a:tab pos="2327275" algn="l"/>
                          <a:tab pos="2908300" algn="l"/>
                          <a:tab pos="3489325" algn="l"/>
                          <a:tab pos="4071938" algn="l"/>
                          <a:tab pos="4652963" algn="l"/>
                          <a:tab pos="5235575" algn="l"/>
                          <a:tab pos="5816600" algn="l"/>
                          <a:tab pos="6397625" algn="l"/>
                          <a:tab pos="6980238" algn="l"/>
                          <a:tab pos="7561263" algn="l"/>
                          <a:tab pos="8143875" algn="l"/>
                          <a:tab pos="8724900" algn="l"/>
                          <a:tab pos="9305925" algn="l"/>
                        </a:tabLst>
                      </a:pP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-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обеспечить  формирование умений поиска  информации через информационно-коммуникационные технологии </a:t>
                      </a: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(ОК 2,ОК 4 ОК 5)</a:t>
                      </a: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81025" algn="l"/>
                          <a:tab pos="1163638" algn="l"/>
                          <a:tab pos="1744663" algn="l"/>
                          <a:tab pos="2327275" algn="l"/>
                          <a:tab pos="2908300" algn="l"/>
                          <a:tab pos="3489325" algn="l"/>
                          <a:tab pos="4071938" algn="l"/>
                          <a:tab pos="4652963" algn="l"/>
                          <a:tab pos="5235575" algn="l"/>
                          <a:tab pos="5816600" algn="l"/>
                          <a:tab pos="6397625" algn="l"/>
                          <a:tab pos="6980238" algn="l"/>
                          <a:tab pos="7561263" algn="l"/>
                          <a:tab pos="8143875" algn="l"/>
                          <a:tab pos="8724900" algn="l"/>
                          <a:tab pos="9305925" algn="l"/>
                        </a:tabLst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-обеспечить развитие умений систематизировать, анализировать и обобщать неупорядоченную информацию;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(</a:t>
                      </a: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ОК6</a:t>
                      </a: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)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81025" algn="l"/>
                          <a:tab pos="1163638" algn="l"/>
                          <a:tab pos="1744663" algn="l"/>
                          <a:tab pos="2327275" algn="l"/>
                          <a:tab pos="2908300" algn="l"/>
                          <a:tab pos="3489325" algn="l"/>
                          <a:tab pos="4071938" algn="l"/>
                          <a:tab pos="4652963" algn="l"/>
                          <a:tab pos="5235575" algn="l"/>
                          <a:tab pos="5816600" algn="l"/>
                          <a:tab pos="6397625" algn="l"/>
                          <a:tab pos="6980238" algn="l"/>
                          <a:tab pos="7561263" algn="l"/>
                          <a:tab pos="8143875" algn="l"/>
                          <a:tab pos="8724900" algn="l"/>
                          <a:tab pos="9305925" algn="l"/>
                        </a:tabLst>
                      </a:pP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Воспитательные: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81025" algn="l"/>
                          <a:tab pos="1163638" algn="l"/>
                          <a:tab pos="1744663" algn="l"/>
                          <a:tab pos="2327275" algn="l"/>
                          <a:tab pos="2908300" algn="l"/>
                          <a:tab pos="3489325" algn="l"/>
                          <a:tab pos="4071938" algn="l"/>
                          <a:tab pos="4652963" algn="l"/>
                          <a:tab pos="5235575" algn="l"/>
                          <a:tab pos="5816600" algn="l"/>
                          <a:tab pos="6397625" algn="l"/>
                          <a:tab pos="6980238" algn="l"/>
                          <a:tab pos="7561263" algn="l"/>
                          <a:tab pos="8143875" algn="l"/>
                          <a:tab pos="8724900" algn="l"/>
                          <a:tab pos="9305925" algn="l"/>
                        </a:tabLst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-способствовать формированию умения работать и позитивно общаться в коллективе и команде </a:t>
                      </a: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(</a:t>
                      </a: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ОК6</a:t>
                      </a: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);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581025" algn="l"/>
                          <a:tab pos="1163638" algn="l"/>
                          <a:tab pos="1744663" algn="l"/>
                          <a:tab pos="2327275" algn="l"/>
                          <a:tab pos="2908300" algn="l"/>
                          <a:tab pos="3489325" algn="l"/>
                          <a:tab pos="4071938" algn="l"/>
                          <a:tab pos="4652963" algn="l"/>
                          <a:tab pos="5235575" algn="l"/>
                          <a:tab pos="5816600" algn="l"/>
                          <a:tab pos="6397625" algn="l"/>
                          <a:tab pos="6980238" algn="l"/>
                          <a:tab pos="7561263" algn="l"/>
                          <a:tab pos="8143875" algn="l"/>
                          <a:tab pos="8724900" algn="l"/>
                          <a:tab pos="9305925" algn="l"/>
                        </a:tabLst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-</a:t>
                      </a: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способствовать 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формированию интереса к будущей профессии</a:t>
                      </a: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(</a:t>
                      </a: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ОК.</a:t>
                      </a: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ru-RU" sz="20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)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/>
              <a:t> «Всемирный день стандартизации»</a:t>
            </a:r>
            <a:br>
              <a:rPr lang="ru-RU" sz="3200" b="1"/>
            </a:br>
            <a:r>
              <a:rPr lang="ru-RU" sz="3200" b="1"/>
              <a:t>Индивидуальное задание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16113"/>
            <a:ext cx="8229600" cy="421005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sz="2400"/>
              <a:t>Каждому игроку в порядке жеребьевки присваивается должность специалиста по стандартизации. Согласно указанной должности специалист выполняет поставленную задачу и обосновывает свои действия.</a:t>
            </a:r>
          </a:p>
          <a:p>
            <a:pPr>
              <a:lnSpc>
                <a:spcPct val="90000"/>
              </a:lnSpc>
            </a:pPr>
            <a:r>
              <a:rPr lang="ru-RU" sz="2400"/>
              <a:t>1 – отказ в регистрации стандарта</a:t>
            </a:r>
          </a:p>
          <a:p>
            <a:pPr>
              <a:lnSpc>
                <a:spcPct val="90000"/>
              </a:lnSpc>
            </a:pPr>
            <a:r>
              <a:rPr lang="ru-RU" sz="2400"/>
              <a:t>2 – отказ в принятии заявки на разработку стандарта</a:t>
            </a:r>
          </a:p>
          <a:p>
            <a:pPr>
              <a:lnSpc>
                <a:spcPct val="90000"/>
              </a:lnSpc>
            </a:pPr>
            <a:r>
              <a:rPr lang="ru-RU" sz="2400"/>
              <a:t>3 – отмена действующего стандарта</a:t>
            </a:r>
          </a:p>
          <a:p>
            <a:pPr>
              <a:lnSpc>
                <a:spcPct val="90000"/>
              </a:lnSpc>
            </a:pPr>
            <a:r>
              <a:rPr lang="ru-RU" sz="2400"/>
              <a:t>4 – принятие решения о пересмотре стандарта</a:t>
            </a:r>
          </a:p>
          <a:p>
            <a:pPr>
              <a:lnSpc>
                <a:spcPct val="90000"/>
              </a:lnSpc>
            </a:pPr>
            <a:r>
              <a:rPr lang="ru-RU" sz="2400"/>
              <a:t>5 – разработка стандарта организации</a:t>
            </a:r>
          </a:p>
          <a:p>
            <a:pPr>
              <a:lnSpc>
                <a:spcPct val="90000"/>
              </a:lnSpc>
            </a:pPr>
            <a:r>
              <a:rPr lang="ru-RU" sz="2400"/>
              <a:t>6 – составление заявки на разработку стандарта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765175"/>
          </a:xfrm>
        </p:spPr>
        <p:txBody>
          <a:bodyPr/>
          <a:lstStyle/>
          <a:p>
            <a:r>
              <a:rPr lang="ru-RU" sz="3200" b="1"/>
              <a:t>Урок-конференция</a:t>
            </a:r>
          </a:p>
        </p:txBody>
      </p:sp>
      <p:graphicFrame>
        <p:nvGraphicFramePr>
          <p:cNvPr id="5166" name="Group 46"/>
          <p:cNvGraphicFramePr>
            <a:graphicFrameLocks noGrp="1"/>
          </p:cNvGraphicFramePr>
          <p:nvPr>
            <p:ph idx="1"/>
          </p:nvPr>
        </p:nvGraphicFramePr>
        <p:xfrm>
          <a:off x="179388" y="692150"/>
          <a:ext cx="8856662" cy="6091238"/>
        </p:xfrm>
        <a:graphic>
          <a:graphicData uri="http://schemas.openxmlformats.org/drawingml/2006/table">
            <a:tbl>
              <a:tblPr/>
              <a:tblGrid>
                <a:gridCol w="1917700"/>
                <a:gridCol w="6938962"/>
              </a:tblGrid>
              <a:tr h="15160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 обучающая::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закрепление навыка осуществления контроля качества продукции (ПК 1.1), анализа и обобщения результатов контроля качества (ПК 1.3); формирование навыка использования основных методов управления качеством и разработки мероприятий по их устранению (ПК 3.1, ДПК 5.1); 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73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 развивающая: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Способствовать формированию навыков самоанализа рабочей ситуации, коррекции собственных действий (ОК 3). Способствовать формированию умений  поиска и качественного использования и презентации информации, оценки эффективности выбранных методов и полученного результата (компоненты компетенций ОК 4). Формировать  навыки анализа  и синтеза информации на соответствие возможностям решения поставленных задач, определяя алгоритм действий по использованию ИКТ, создавая информационный продукт  (ОК 5)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76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 воспитательная: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Воспитывать устойчивый интерес к решению профессиональных задач, к анализу и оценке их эффективности и качества выполнения, соблюдая алгоритм организации собственной деятельности  в соответствии с поставленной целью (ОК 1, ОК 2);  воспитывать умение работать в команде, воспитывать толерантность, открытость, общительность (ОК 6)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 descr="170217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743</Words>
  <Application>Microsoft Office PowerPoint</Application>
  <PresentationFormat>Экран (4:3)</PresentationFormat>
  <Paragraphs>100</Paragraphs>
  <Slides>12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Times New Roman</vt:lpstr>
      <vt:lpstr>Оформление по умолчанию</vt:lpstr>
      <vt:lpstr>Шаблон Microsoft Office PowerPoint 2007</vt:lpstr>
      <vt:lpstr>создание условий для формирования субъектной позиции будущего специалиста </vt:lpstr>
      <vt:lpstr>Технология интегрированного обучения</vt:lpstr>
      <vt:lpstr>Слайд 3</vt:lpstr>
      <vt:lpstr>Правила поведения  и  работы в микрогруппах </vt:lpstr>
      <vt:lpstr>Слайд 5</vt:lpstr>
      <vt:lpstr>Конкурс профессионального мастерства</vt:lpstr>
      <vt:lpstr>Слайд 7</vt:lpstr>
      <vt:lpstr>Слайд 8</vt:lpstr>
      <vt:lpstr>Воспитательное мероприятие «Всемирный день стандартизации»</vt:lpstr>
      <vt:lpstr> «Всемирный день стандартизации» Индивидуальное задание</vt:lpstr>
      <vt:lpstr>Урок-конференция</vt:lpstr>
      <vt:lpstr>Слайд 12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создание условий для формирования субъектной позиции будущего специалиста</dc:title>
  <dc:creator>Windows 7</dc:creator>
  <cp:lastModifiedBy>galex</cp:lastModifiedBy>
  <cp:revision>3</cp:revision>
  <dcterms:created xsi:type="dcterms:W3CDTF">2017-03-15T08:41:42Z</dcterms:created>
  <dcterms:modified xsi:type="dcterms:W3CDTF">2017-03-24T06:30:05Z</dcterms:modified>
</cp:coreProperties>
</file>